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Ubuntu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C55C4B8-6C46-42BA-822C-1981F9879C73}">
  <a:tblStyle styleId="{6C55C4B8-6C46-42BA-822C-1981F9879C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Ubuntu-bold.fntdata"/><Relationship Id="rId30" Type="http://schemas.openxmlformats.org/officeDocument/2006/relationships/font" Target="fonts/Ubuntu-regular.fntdata"/><Relationship Id="rId11" Type="http://schemas.openxmlformats.org/officeDocument/2006/relationships/slide" Target="slides/slide5.xml"/><Relationship Id="rId33" Type="http://schemas.openxmlformats.org/officeDocument/2006/relationships/font" Target="fonts/Ubuntu-boldItalic.fntdata"/><Relationship Id="rId10" Type="http://schemas.openxmlformats.org/officeDocument/2006/relationships/slide" Target="slides/slide4.xml"/><Relationship Id="rId32" Type="http://schemas.openxmlformats.org/officeDocument/2006/relationships/font" Target="fonts/Ubuntu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Google Shape;3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ec8c9b572b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ec8c9b572b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ec8c9b572b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ec8c9b572b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ec8c9b572b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ec8c9b572b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ec8c9b572b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ec8c9b572b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c8c9b572b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ec8c9b572b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ec8c9b572b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ec8c9b572b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ec8c9b572b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ec8c9b572b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ec8c9b572b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ec8c9b572b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e3df06d5f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e3df06d5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ef1ee5ef6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ef1ee5ef6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eed3f9358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eed3f9358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ef1ee5ef6b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ef1ee5ef6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ef1ee5ef6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ef1ee5ef6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f1ee5ef6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ef1ee5ef6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ef1ee5ef6b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ef1ee5ef6b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c8c9b572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c8c9b572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c8c9b572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ec8c9b572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ec8c9b572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ec8c9b572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efcb9339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efcb9339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ec8c9b572b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ec8c9b572b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ec8c9b572b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ec8c9b572b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ec8c9b572b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ec8c9b572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677100" y="2986525"/>
            <a:ext cx="35268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1">
  <p:cSld name="TITLE_ONLY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idx="1" type="subTitle"/>
          </p:nvPr>
        </p:nvSpPr>
        <p:spPr>
          <a:xfrm>
            <a:off x="2677100" y="2986525"/>
            <a:ext cx="35268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4"/>
          <p:cNvSpPr txBox="1"/>
          <p:nvPr/>
        </p:nvSpPr>
        <p:spPr>
          <a:xfrm>
            <a:off x="2677100" y="1753225"/>
            <a:ext cx="3526800" cy="1180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latin typeface="Fredoka One"/>
                <a:ea typeface="Fredoka One"/>
                <a:cs typeface="Fredoka One"/>
                <a:sym typeface="Fredoka One"/>
              </a:rPr>
              <a:t>Feedback</a:t>
            </a:r>
            <a:endParaRPr sz="3700">
              <a:solidFill>
                <a:srgbClr val="00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1" name="Google Shape;21;p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2" name="Google Shape;22;p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6" name="Google Shape;2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" name="Google Shape;29;p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36.png"/><Relationship Id="rId5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ordwall.net/resource/65235906" TargetMode="External"/><Relationship Id="rId4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justsomething.co/hilarious-job-titles/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28.png"/><Relationship Id="rId7" Type="http://schemas.openxmlformats.org/officeDocument/2006/relationships/image" Target="../media/image31.pn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15.png"/><Relationship Id="rId5" Type="http://schemas.openxmlformats.org/officeDocument/2006/relationships/image" Target="../media/image29.png"/><Relationship Id="rId6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M5o6aIdq7wlFXO6g72QZp3BzQZC0N8gA/view" TargetMode="External"/><Relationship Id="rId4" Type="http://schemas.openxmlformats.org/officeDocument/2006/relationships/image" Target="../media/image7.png"/><Relationship Id="rId11" Type="http://schemas.openxmlformats.org/officeDocument/2006/relationships/image" Target="../media/image32.png"/><Relationship Id="rId10" Type="http://schemas.openxmlformats.org/officeDocument/2006/relationships/hyperlink" Target="http://drive.google.com/file/d/1z7wx7lQiAaZsE8XSMKb4XiL3YNRl119t/view" TargetMode="External"/><Relationship Id="rId9" Type="http://schemas.openxmlformats.org/officeDocument/2006/relationships/hyperlink" Target="http://drive.google.com/file/d/1FLCYnhsWcJgEvXLmDnn-qnrG1MXcsLuK/view" TargetMode="External"/><Relationship Id="rId5" Type="http://schemas.openxmlformats.org/officeDocument/2006/relationships/hyperlink" Target="http://drive.google.com/file/d/1I0b3lzCrC5uWTObc_c1lDAXc4nZPIOCU/view" TargetMode="External"/><Relationship Id="rId6" Type="http://schemas.openxmlformats.org/officeDocument/2006/relationships/hyperlink" Target="http://drive.google.com/file/d/1h7bLTKrenMUKp94hc0GYsLn2JLP4-Qfk/view" TargetMode="External"/><Relationship Id="rId7" Type="http://schemas.openxmlformats.org/officeDocument/2006/relationships/hyperlink" Target="http://drive.google.com/file/d/1YpSTp72nZHo5cOnyjRve-7h6T2tpvlhd/view" TargetMode="External"/><Relationship Id="rId8" Type="http://schemas.openxmlformats.org/officeDocument/2006/relationships/hyperlink" Target="http://drive.google.com/file/d/1uGuzKJ6j89v5QEQu1zbv4wP0VfOgXSsc/view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UL9FHqjk69MV2Xqw_65ilAoQWOXK-5aY/view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yovMEwLXRAs" TargetMode="External"/><Relationship Id="rId4" Type="http://schemas.openxmlformats.org/officeDocument/2006/relationships/image" Target="../media/image24.jpg"/><Relationship Id="rId5" Type="http://schemas.openxmlformats.org/officeDocument/2006/relationships/hyperlink" Target="https://www.youtube.com/shorts/yovMEwLXRAs" TargetMode="External"/><Relationship Id="rId6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/>
        </p:nvSpPr>
        <p:spPr>
          <a:xfrm>
            <a:off x="1722975" y="882750"/>
            <a:ext cx="4845300" cy="132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47625">
              <a:schemeClr val="dk1">
                <a:alpha val="7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Class 1: </a:t>
            </a:r>
            <a:endParaRPr b="1" sz="40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What is your job?</a:t>
            </a:r>
            <a:endParaRPr b="1" sz="40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8" name="Google Shape;38;p10"/>
          <p:cNvSpPr txBox="1"/>
          <p:nvPr/>
        </p:nvSpPr>
        <p:spPr>
          <a:xfrm>
            <a:off x="1953125" y="2203350"/>
            <a:ext cx="1836600" cy="132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47625">
              <a:schemeClr val="dk1">
                <a:alpha val="7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Business</a:t>
            </a:r>
            <a:endParaRPr sz="30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39" name="Google Shape;39;p10"/>
          <p:cNvPicPr preferRelativeResize="0"/>
          <p:nvPr/>
        </p:nvPicPr>
        <p:blipFill rotWithShape="1">
          <a:blip r:embed="rId3">
            <a:alphaModFix/>
          </a:blip>
          <a:srcRect b="0" l="19646" r="0" t="0"/>
          <a:stretch/>
        </p:blipFill>
        <p:spPr>
          <a:xfrm>
            <a:off x="4513000" y="2059775"/>
            <a:ext cx="4630999" cy="3236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"/>
          <p:cNvSpPr/>
          <p:nvPr/>
        </p:nvSpPr>
        <p:spPr>
          <a:xfrm>
            <a:off x="550950" y="259350"/>
            <a:ext cx="8042100" cy="642000"/>
          </a:xfrm>
          <a:prstGeom prst="roundRect">
            <a:avLst>
              <a:gd fmla="val 49283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Fredoka One"/>
                <a:ea typeface="Fredoka One"/>
                <a:cs typeface="Fredoka One"/>
                <a:sym typeface="Fredoka One"/>
              </a:rPr>
              <a:t>Grammar - Indefinite Articles</a:t>
            </a:r>
            <a:endParaRPr sz="2400"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05" name="Google Shape;205;p19"/>
          <p:cNvSpPr/>
          <p:nvPr/>
        </p:nvSpPr>
        <p:spPr>
          <a:xfrm>
            <a:off x="550950" y="1186625"/>
            <a:ext cx="8042100" cy="32496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1) Look at these questions: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A: What is your job?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B: I’m </a:t>
            </a:r>
            <a:r>
              <a:rPr b="1" lang="en" sz="1600" u="sng">
                <a:latin typeface="Ubuntu"/>
                <a:ea typeface="Ubuntu"/>
                <a:cs typeface="Ubuntu"/>
                <a:sym typeface="Ubuntu"/>
              </a:rPr>
              <a:t>an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engineer.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A: What do you do?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B: I’m </a:t>
            </a:r>
            <a:r>
              <a:rPr b="1" lang="en" sz="1600" u="sng">
                <a:latin typeface="Ubuntu"/>
                <a:ea typeface="Ubuntu"/>
                <a:cs typeface="Ubuntu"/>
                <a:sym typeface="Ubuntu"/>
              </a:rPr>
              <a:t>a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chef.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They both are indefinite articles and mean 1. What is the difference?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06" name="Google Shape;206;p19"/>
          <p:cNvPicPr preferRelativeResize="0"/>
          <p:nvPr/>
        </p:nvPicPr>
        <p:blipFill rotWithShape="1">
          <a:blip r:embed="rId3">
            <a:alphaModFix/>
          </a:blip>
          <a:srcRect b="0" l="40120" r="9984" t="29383"/>
          <a:stretch/>
        </p:blipFill>
        <p:spPr>
          <a:xfrm>
            <a:off x="2722500" y="1730775"/>
            <a:ext cx="1219199" cy="11507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07" name="Google Shape;207;p19"/>
          <p:cNvPicPr preferRelativeResize="0"/>
          <p:nvPr/>
        </p:nvPicPr>
        <p:blipFill rotWithShape="1">
          <a:blip r:embed="rId4">
            <a:alphaModFix/>
          </a:blip>
          <a:srcRect b="10181" l="13284" r="31887" t="16413"/>
          <a:stretch/>
        </p:blipFill>
        <p:spPr>
          <a:xfrm>
            <a:off x="2722500" y="2951000"/>
            <a:ext cx="1219201" cy="1090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/>
          <p:nvPr/>
        </p:nvSpPr>
        <p:spPr>
          <a:xfrm>
            <a:off x="550950" y="263600"/>
            <a:ext cx="8042100" cy="42816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2) Read the rules: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3) Now, put the correct indefinite article for the job titles.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______  doctor                                                     _____   engineer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______  nurse                                                       _____   IT specialist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 _____   teacher                                                  ______  influencer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______  lawyer                                                     _____   artist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               journalist                                                             account manager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13" name="Google Shape;2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974" y="836400"/>
            <a:ext cx="2415575" cy="182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4225" y="872875"/>
            <a:ext cx="2486575" cy="174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0"/>
          <p:cNvSpPr/>
          <p:nvPr/>
        </p:nvSpPr>
        <p:spPr>
          <a:xfrm>
            <a:off x="744225" y="32158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a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16" name="Google Shape;216;p20"/>
          <p:cNvSpPr/>
          <p:nvPr/>
        </p:nvSpPr>
        <p:spPr>
          <a:xfrm>
            <a:off x="744225" y="34582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a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17" name="Google Shape;217;p20"/>
          <p:cNvSpPr/>
          <p:nvPr/>
        </p:nvSpPr>
        <p:spPr>
          <a:xfrm>
            <a:off x="744225" y="37006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a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18" name="Google Shape;218;p20"/>
          <p:cNvSpPr/>
          <p:nvPr/>
        </p:nvSpPr>
        <p:spPr>
          <a:xfrm>
            <a:off x="744225" y="39430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a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19" name="Google Shape;219;p20"/>
          <p:cNvSpPr/>
          <p:nvPr/>
        </p:nvSpPr>
        <p:spPr>
          <a:xfrm>
            <a:off x="744225" y="41854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a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20" name="Google Shape;220;p20"/>
          <p:cNvSpPr/>
          <p:nvPr/>
        </p:nvSpPr>
        <p:spPr>
          <a:xfrm>
            <a:off x="4479825" y="32158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an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21" name="Google Shape;221;p20"/>
          <p:cNvSpPr/>
          <p:nvPr/>
        </p:nvSpPr>
        <p:spPr>
          <a:xfrm>
            <a:off x="4479825" y="34582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an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22" name="Google Shape;222;p20"/>
          <p:cNvSpPr/>
          <p:nvPr/>
        </p:nvSpPr>
        <p:spPr>
          <a:xfrm>
            <a:off x="4479825" y="37006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an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23" name="Google Shape;223;p20"/>
          <p:cNvSpPr/>
          <p:nvPr/>
        </p:nvSpPr>
        <p:spPr>
          <a:xfrm>
            <a:off x="4479825" y="39430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an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24" name="Google Shape;224;p20"/>
          <p:cNvSpPr/>
          <p:nvPr/>
        </p:nvSpPr>
        <p:spPr>
          <a:xfrm>
            <a:off x="4479825" y="41854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an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25" name="Google Shape;225;p20"/>
          <p:cNvSpPr/>
          <p:nvPr/>
        </p:nvSpPr>
        <p:spPr>
          <a:xfrm>
            <a:off x="744225" y="32158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26" name="Google Shape;226;p20"/>
          <p:cNvSpPr/>
          <p:nvPr/>
        </p:nvSpPr>
        <p:spPr>
          <a:xfrm>
            <a:off x="744225" y="34582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27" name="Google Shape;227;p20"/>
          <p:cNvSpPr/>
          <p:nvPr/>
        </p:nvSpPr>
        <p:spPr>
          <a:xfrm>
            <a:off x="744225" y="37006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28" name="Google Shape;228;p20"/>
          <p:cNvSpPr/>
          <p:nvPr/>
        </p:nvSpPr>
        <p:spPr>
          <a:xfrm>
            <a:off x="744225" y="39430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29" name="Google Shape;229;p20"/>
          <p:cNvSpPr/>
          <p:nvPr/>
        </p:nvSpPr>
        <p:spPr>
          <a:xfrm>
            <a:off x="744225" y="41854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30" name="Google Shape;230;p20"/>
          <p:cNvSpPr/>
          <p:nvPr/>
        </p:nvSpPr>
        <p:spPr>
          <a:xfrm>
            <a:off x="4479825" y="32158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31" name="Google Shape;231;p20"/>
          <p:cNvSpPr/>
          <p:nvPr/>
        </p:nvSpPr>
        <p:spPr>
          <a:xfrm>
            <a:off x="4479825" y="34582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32" name="Google Shape;232;p20"/>
          <p:cNvSpPr/>
          <p:nvPr/>
        </p:nvSpPr>
        <p:spPr>
          <a:xfrm>
            <a:off x="4479825" y="37006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33" name="Google Shape;233;p20"/>
          <p:cNvSpPr/>
          <p:nvPr/>
        </p:nvSpPr>
        <p:spPr>
          <a:xfrm>
            <a:off x="4479825" y="39430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34" name="Google Shape;234;p20"/>
          <p:cNvSpPr/>
          <p:nvPr/>
        </p:nvSpPr>
        <p:spPr>
          <a:xfrm>
            <a:off x="4479825" y="4185400"/>
            <a:ext cx="650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1"/>
          <p:cNvSpPr/>
          <p:nvPr/>
        </p:nvSpPr>
        <p:spPr>
          <a:xfrm>
            <a:off x="550950" y="259350"/>
            <a:ext cx="8042100" cy="642000"/>
          </a:xfrm>
          <a:prstGeom prst="roundRect">
            <a:avLst>
              <a:gd fmla="val 49283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Fredoka One"/>
                <a:ea typeface="Fredoka One"/>
                <a:cs typeface="Fredoka One"/>
                <a:sym typeface="Fredoka One"/>
              </a:rPr>
              <a:t>Grammar - Verb Be: I and You</a:t>
            </a:r>
            <a:endParaRPr sz="2400"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40" name="Google Shape;240;p21"/>
          <p:cNvSpPr/>
          <p:nvPr/>
        </p:nvSpPr>
        <p:spPr>
          <a:xfrm>
            <a:off x="550950" y="1186625"/>
            <a:ext cx="8042100" cy="33996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1) Look at these pronouns and the pictures.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41" name="Google Shape;2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050" y="1792750"/>
            <a:ext cx="2997900" cy="2272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42" name="Google Shape;24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2845" y="1792750"/>
            <a:ext cx="2732700" cy="22722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43" name="Google Shape;243;p21"/>
          <p:cNvPicPr preferRelativeResize="0"/>
          <p:nvPr/>
        </p:nvPicPr>
        <p:blipFill rotWithShape="1">
          <a:blip r:embed="rId5">
            <a:alphaModFix/>
          </a:blip>
          <a:srcRect b="0" l="47859" r="0" t="0"/>
          <a:stretch/>
        </p:blipFill>
        <p:spPr>
          <a:xfrm>
            <a:off x="3434747" y="2681088"/>
            <a:ext cx="1691675" cy="2362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44" name="Google Shape;244;p21"/>
          <p:cNvPicPr preferRelativeResize="0"/>
          <p:nvPr/>
        </p:nvPicPr>
        <p:blipFill rotWithShape="1">
          <a:blip r:embed="rId5">
            <a:alphaModFix/>
          </a:blip>
          <a:srcRect b="0" l="47859" r="0" t="0"/>
          <a:stretch/>
        </p:blipFill>
        <p:spPr>
          <a:xfrm>
            <a:off x="6445697" y="2681075"/>
            <a:ext cx="1691675" cy="2362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45" name="Google Shape;245;p21"/>
          <p:cNvSpPr txBox="1"/>
          <p:nvPr/>
        </p:nvSpPr>
        <p:spPr>
          <a:xfrm>
            <a:off x="4021763" y="3514338"/>
            <a:ext cx="2637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  <a:t>I</a:t>
            </a:r>
            <a:endParaRPr sz="2500">
              <a:solidFill>
                <a:schemeClr val="dk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46" name="Google Shape;246;p21"/>
          <p:cNvSpPr txBox="1"/>
          <p:nvPr/>
        </p:nvSpPr>
        <p:spPr>
          <a:xfrm>
            <a:off x="6817090" y="3514350"/>
            <a:ext cx="9489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  <a:t>You</a:t>
            </a:r>
            <a:endParaRPr sz="2500">
              <a:solidFill>
                <a:schemeClr val="dk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"/>
          <p:cNvSpPr/>
          <p:nvPr/>
        </p:nvSpPr>
        <p:spPr>
          <a:xfrm>
            <a:off x="550950" y="395150"/>
            <a:ext cx="8042100" cy="41502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2) Read the rules: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52" name="Google Shape;25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438" y="916675"/>
            <a:ext cx="7397125" cy="145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aphicFrame>
        <p:nvGraphicFramePr>
          <p:cNvPr id="253" name="Google Shape;253;p22"/>
          <p:cNvGraphicFramePr/>
          <p:nvPr/>
        </p:nvGraphicFramePr>
        <p:xfrm>
          <a:off x="815250" y="2453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{6C55C4B8-6C46-42BA-822C-1981F9879C73}</a:tableStyleId>
              </a:tblPr>
              <a:tblGrid>
                <a:gridCol w="1878375"/>
                <a:gridCol w="1878375"/>
                <a:gridCol w="1878375"/>
                <a:gridCol w="1878375"/>
              </a:tblGrid>
              <a:tr h="598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Fredoka One"/>
                          <a:ea typeface="Fredoka One"/>
                          <a:cs typeface="Fredoka One"/>
                          <a:sym typeface="Fredoka One"/>
                        </a:rPr>
                        <a:t>Positive</a:t>
                      </a:r>
                      <a:endParaRPr sz="1600">
                        <a:latin typeface="Fredoka One"/>
                        <a:ea typeface="Fredoka One"/>
                        <a:cs typeface="Fredoka One"/>
                        <a:sym typeface="Fredoka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7A3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Fredoka One"/>
                          <a:ea typeface="Fredoka One"/>
                          <a:cs typeface="Fredoka One"/>
                          <a:sym typeface="Fredoka One"/>
                        </a:rPr>
                        <a:t>Short form</a:t>
                      </a:r>
                      <a:endParaRPr sz="1600">
                        <a:latin typeface="Fredoka One"/>
                        <a:ea typeface="Fredoka One"/>
                        <a:cs typeface="Fredoka One"/>
                        <a:sym typeface="Fredoka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7A3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Fredoka One"/>
                          <a:ea typeface="Fredoka One"/>
                          <a:cs typeface="Fredoka One"/>
                          <a:sym typeface="Fredoka One"/>
                        </a:rPr>
                        <a:t>Negative</a:t>
                      </a:r>
                      <a:endParaRPr sz="1600">
                        <a:latin typeface="Fredoka One"/>
                        <a:ea typeface="Fredoka One"/>
                        <a:cs typeface="Fredoka One"/>
                        <a:sym typeface="Fredoka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7A3D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Fredoka One"/>
                          <a:ea typeface="Fredoka One"/>
                          <a:cs typeface="Fredoka One"/>
                          <a:sym typeface="Fredoka One"/>
                        </a:rPr>
                        <a:t>Short form</a:t>
                      </a:r>
                      <a:endParaRPr sz="1600">
                        <a:latin typeface="Fredoka One"/>
                        <a:ea typeface="Fredoka One"/>
                        <a:cs typeface="Fredoka One"/>
                        <a:sym typeface="Fredoka One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57A3D5"/>
                    </a:solidFill>
                  </a:tcPr>
                </a:tc>
              </a:tr>
              <a:tr h="598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Ubuntu"/>
                          <a:ea typeface="Ubuntu"/>
                          <a:cs typeface="Ubuntu"/>
                          <a:sym typeface="Ubuntu"/>
                        </a:rPr>
                        <a:t>I am a teacher.</a:t>
                      </a:r>
                      <a:endParaRPr sz="15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I</a:t>
                      </a:r>
                      <a:r>
                        <a:rPr b="1"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’m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 a teacher.</a:t>
                      </a:r>
                      <a:endParaRPr sz="15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I </a:t>
                      </a:r>
                      <a:r>
                        <a:rPr b="1"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am not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 a student.</a:t>
                      </a:r>
                      <a:endParaRPr sz="15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I</a:t>
                      </a:r>
                      <a:r>
                        <a:rPr b="1"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’m not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 a student.</a:t>
                      </a:r>
                      <a:endParaRPr sz="15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98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You </a:t>
                      </a:r>
                      <a:r>
                        <a:rPr b="1"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are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 a manager.</a:t>
                      </a:r>
                      <a:endParaRPr sz="15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You</a:t>
                      </a:r>
                      <a:r>
                        <a:rPr b="1"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’re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 a manager.</a:t>
                      </a:r>
                      <a:endParaRPr sz="15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You </a:t>
                      </a:r>
                      <a:r>
                        <a:rPr b="1"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are not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 an engineer.</a:t>
                      </a:r>
                      <a:endParaRPr sz="15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You</a:t>
                      </a:r>
                      <a:r>
                        <a:rPr b="1"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 aren’t</a:t>
                      </a:r>
                      <a:r>
                        <a:rPr lang="en" sz="1500">
                          <a:solidFill>
                            <a:schemeClr val="dk1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 an engineer.</a:t>
                      </a:r>
                      <a:endParaRPr sz="15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3"/>
          <p:cNvSpPr/>
          <p:nvPr/>
        </p:nvSpPr>
        <p:spPr>
          <a:xfrm>
            <a:off x="550950" y="395150"/>
            <a:ext cx="8042100" cy="41502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3) Practice writing the correct pronoun (I, you) or verb be (am, are).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a) _______ am your supervisor.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b) _______ are my boss.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c) I _______ an IT specialist.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d) You _______n’t working at McDonald’s.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e) I _______ not a pilot.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f) You _______ a great chef!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9" name="Google Shape;259;p23"/>
          <p:cNvSpPr/>
          <p:nvPr/>
        </p:nvSpPr>
        <p:spPr>
          <a:xfrm>
            <a:off x="980100" y="1347100"/>
            <a:ext cx="723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I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60" name="Google Shape;260;p23"/>
          <p:cNvSpPr/>
          <p:nvPr/>
        </p:nvSpPr>
        <p:spPr>
          <a:xfrm>
            <a:off x="980100" y="1844200"/>
            <a:ext cx="723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You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61" name="Google Shape;261;p23"/>
          <p:cNvSpPr/>
          <p:nvPr/>
        </p:nvSpPr>
        <p:spPr>
          <a:xfrm>
            <a:off x="1078075" y="2341300"/>
            <a:ext cx="723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am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62" name="Google Shape;262;p23"/>
          <p:cNvSpPr/>
          <p:nvPr/>
        </p:nvSpPr>
        <p:spPr>
          <a:xfrm>
            <a:off x="1393750" y="2838400"/>
            <a:ext cx="723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are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63" name="Google Shape;263;p23"/>
          <p:cNvSpPr/>
          <p:nvPr/>
        </p:nvSpPr>
        <p:spPr>
          <a:xfrm>
            <a:off x="1078075" y="3335500"/>
            <a:ext cx="723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am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64" name="Google Shape;264;p23"/>
          <p:cNvSpPr/>
          <p:nvPr/>
        </p:nvSpPr>
        <p:spPr>
          <a:xfrm>
            <a:off x="1348400" y="3832600"/>
            <a:ext cx="723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are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65" name="Google Shape;265;p23"/>
          <p:cNvSpPr/>
          <p:nvPr/>
        </p:nvSpPr>
        <p:spPr>
          <a:xfrm>
            <a:off x="980100" y="1347100"/>
            <a:ext cx="723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66" name="Google Shape;266;p23"/>
          <p:cNvSpPr/>
          <p:nvPr/>
        </p:nvSpPr>
        <p:spPr>
          <a:xfrm>
            <a:off x="980100" y="1844200"/>
            <a:ext cx="723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1078075" y="2341300"/>
            <a:ext cx="723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68" name="Google Shape;268;p23"/>
          <p:cNvSpPr/>
          <p:nvPr/>
        </p:nvSpPr>
        <p:spPr>
          <a:xfrm>
            <a:off x="1393750" y="2838400"/>
            <a:ext cx="723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69" name="Google Shape;269;p23"/>
          <p:cNvSpPr/>
          <p:nvPr/>
        </p:nvSpPr>
        <p:spPr>
          <a:xfrm>
            <a:off x="1078075" y="3335500"/>
            <a:ext cx="723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70" name="Google Shape;270;p23"/>
          <p:cNvSpPr/>
          <p:nvPr/>
        </p:nvSpPr>
        <p:spPr>
          <a:xfrm>
            <a:off x="1348400" y="3832600"/>
            <a:ext cx="723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"/>
          <p:cNvSpPr/>
          <p:nvPr/>
        </p:nvSpPr>
        <p:spPr>
          <a:xfrm>
            <a:off x="550950" y="259350"/>
            <a:ext cx="8042100" cy="642000"/>
          </a:xfrm>
          <a:prstGeom prst="roundRect">
            <a:avLst>
              <a:gd fmla="val 49283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Fredoka One"/>
                <a:ea typeface="Fredoka One"/>
                <a:cs typeface="Fredoka One"/>
                <a:sym typeface="Fredoka One"/>
              </a:rPr>
              <a:t>Talking and Practicing</a:t>
            </a:r>
            <a:endParaRPr sz="2400"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550950" y="1186625"/>
            <a:ext cx="8042100" cy="33996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1) What is your job now?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2) What is your </a:t>
            </a: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dream 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job?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3) What was your </a:t>
            </a: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first 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job?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5"/>
          <p:cNvSpPr/>
          <p:nvPr/>
        </p:nvSpPr>
        <p:spPr>
          <a:xfrm>
            <a:off x="550950" y="395150"/>
            <a:ext cx="8042100" cy="41502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4) Play tic tac toe.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To mark you must say the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job title in a complete sentence. 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Example: You are a doctor.   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                    I am a journalist.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2" name="Google Shape;28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3675" y="517875"/>
            <a:ext cx="4637950" cy="390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6338" y="433625"/>
            <a:ext cx="6791400" cy="37815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7"/>
          <p:cNvSpPr txBox="1"/>
          <p:nvPr/>
        </p:nvSpPr>
        <p:spPr>
          <a:xfrm>
            <a:off x="2149350" y="161450"/>
            <a:ext cx="4845300" cy="132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47625">
              <a:schemeClr val="dk1">
                <a:alpha val="76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Congratulations!</a:t>
            </a:r>
            <a:endParaRPr sz="40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293" name="Google Shape;2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4713" y="1253450"/>
            <a:ext cx="3174600" cy="3174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8"/>
          <p:cNvSpPr txBox="1"/>
          <p:nvPr/>
        </p:nvSpPr>
        <p:spPr>
          <a:xfrm>
            <a:off x="2810300" y="2917275"/>
            <a:ext cx="3260400" cy="132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47625">
              <a:srgbClr val="000000">
                <a:alpha val="6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Date: </a:t>
            </a:r>
            <a:endParaRPr sz="28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99" name="Google Shape;299;p28"/>
          <p:cNvSpPr txBox="1"/>
          <p:nvPr/>
        </p:nvSpPr>
        <p:spPr>
          <a:xfrm>
            <a:off x="2810300" y="1276650"/>
            <a:ext cx="3260400" cy="132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47625">
              <a:srgbClr val="000000">
                <a:alpha val="6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rPr>
              <a:t>Feedback</a:t>
            </a:r>
            <a:endParaRPr sz="4000">
              <a:solidFill>
                <a:srgbClr val="FFFFFF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/>
        </p:nvSpPr>
        <p:spPr>
          <a:xfrm>
            <a:off x="366475" y="267625"/>
            <a:ext cx="2478300" cy="642000"/>
          </a:xfrm>
          <a:prstGeom prst="roundRect">
            <a:avLst>
              <a:gd fmla="val 49283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Fredoka One"/>
                <a:ea typeface="Fredoka One"/>
                <a:cs typeface="Fredoka One"/>
                <a:sym typeface="Fredoka One"/>
              </a:rPr>
              <a:t>Warm Up</a:t>
            </a:r>
            <a:endParaRPr sz="2400"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5" name="Google Shape;45;p11"/>
          <p:cNvSpPr/>
          <p:nvPr/>
        </p:nvSpPr>
        <p:spPr>
          <a:xfrm>
            <a:off x="366475" y="1194900"/>
            <a:ext cx="2478300" cy="32496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1) Read the memes and answer: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What is the funniest job title?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Source: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https://justsomething.co/hilarious-job-titles/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6" name="Google Shape;4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6375" y="166575"/>
            <a:ext cx="3013950" cy="281141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7" name="Google Shape;47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6375" y="3029175"/>
            <a:ext cx="3013950" cy="1835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8" name="Google Shape;48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5375" y="166575"/>
            <a:ext cx="2760226" cy="254302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49" name="Google Shape;49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5375" y="2815325"/>
            <a:ext cx="2760225" cy="2049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9"/>
          <p:cNvSpPr/>
          <p:nvPr/>
        </p:nvSpPr>
        <p:spPr>
          <a:xfrm>
            <a:off x="683850" y="1185550"/>
            <a:ext cx="7776300" cy="3249600"/>
          </a:xfrm>
          <a:prstGeom prst="roundRect">
            <a:avLst>
              <a:gd fmla="val 10748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05" name="Google Shape;305;p29"/>
          <p:cNvSpPr/>
          <p:nvPr/>
        </p:nvSpPr>
        <p:spPr>
          <a:xfrm>
            <a:off x="683850" y="258275"/>
            <a:ext cx="7776300" cy="642000"/>
          </a:xfrm>
          <a:prstGeom prst="roundRect">
            <a:avLst>
              <a:gd fmla="val 49283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Fredoka One"/>
                <a:ea typeface="Fredoka One"/>
                <a:cs typeface="Fredoka One"/>
                <a:sym typeface="Fredoka One"/>
              </a:rPr>
              <a:t>Vocabulary</a:t>
            </a:r>
            <a:endParaRPr sz="2000"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0"/>
          <p:cNvSpPr/>
          <p:nvPr/>
        </p:nvSpPr>
        <p:spPr>
          <a:xfrm>
            <a:off x="683850" y="1185550"/>
            <a:ext cx="7776300" cy="3249600"/>
          </a:xfrm>
          <a:prstGeom prst="roundRect">
            <a:avLst>
              <a:gd fmla="val 10748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1" name="Google Shape;311;p30"/>
          <p:cNvSpPr/>
          <p:nvPr/>
        </p:nvSpPr>
        <p:spPr>
          <a:xfrm>
            <a:off x="683850" y="258275"/>
            <a:ext cx="7776300" cy="642000"/>
          </a:xfrm>
          <a:prstGeom prst="roundRect">
            <a:avLst>
              <a:gd fmla="val 49283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Fredoka One"/>
                <a:ea typeface="Fredoka One"/>
                <a:cs typeface="Fredoka One"/>
                <a:sym typeface="Fredoka One"/>
              </a:rPr>
              <a:t>Grammar</a:t>
            </a:r>
            <a:endParaRPr sz="2000"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1"/>
          <p:cNvSpPr/>
          <p:nvPr/>
        </p:nvSpPr>
        <p:spPr>
          <a:xfrm>
            <a:off x="683850" y="1185550"/>
            <a:ext cx="7776300" cy="3249600"/>
          </a:xfrm>
          <a:prstGeom prst="roundRect">
            <a:avLst>
              <a:gd fmla="val 10748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7" name="Google Shape;317;p31"/>
          <p:cNvSpPr/>
          <p:nvPr/>
        </p:nvSpPr>
        <p:spPr>
          <a:xfrm>
            <a:off x="683850" y="258275"/>
            <a:ext cx="7776300" cy="642000"/>
          </a:xfrm>
          <a:prstGeom prst="roundRect">
            <a:avLst>
              <a:gd fmla="val 49283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Fredoka One"/>
                <a:ea typeface="Fredoka One"/>
                <a:cs typeface="Fredoka One"/>
                <a:sym typeface="Fredoka One"/>
              </a:rPr>
              <a:t>Pronunciation</a:t>
            </a:r>
            <a:endParaRPr sz="2000"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/>
          <p:nvPr/>
        </p:nvSpPr>
        <p:spPr>
          <a:xfrm>
            <a:off x="683850" y="1185550"/>
            <a:ext cx="3470700" cy="3249600"/>
          </a:xfrm>
          <a:prstGeom prst="roundRect">
            <a:avLst>
              <a:gd fmla="val 10748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3" name="Google Shape;323;p32"/>
          <p:cNvSpPr/>
          <p:nvPr/>
        </p:nvSpPr>
        <p:spPr>
          <a:xfrm>
            <a:off x="683850" y="258275"/>
            <a:ext cx="3470700" cy="642000"/>
          </a:xfrm>
          <a:prstGeom prst="roundRect">
            <a:avLst>
              <a:gd fmla="val 49283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Fredoka One"/>
                <a:ea typeface="Fredoka One"/>
                <a:cs typeface="Fredoka One"/>
                <a:sym typeface="Fredoka One"/>
              </a:rPr>
              <a:t>What went well</a:t>
            </a:r>
            <a:endParaRPr sz="2000"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4" name="Google Shape;324;p32"/>
          <p:cNvSpPr/>
          <p:nvPr/>
        </p:nvSpPr>
        <p:spPr>
          <a:xfrm>
            <a:off x="4859800" y="1185550"/>
            <a:ext cx="3470700" cy="3249600"/>
          </a:xfrm>
          <a:prstGeom prst="roundRect">
            <a:avLst>
              <a:gd fmla="val 10748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5" name="Google Shape;325;p32"/>
          <p:cNvSpPr/>
          <p:nvPr/>
        </p:nvSpPr>
        <p:spPr>
          <a:xfrm>
            <a:off x="4828550" y="258275"/>
            <a:ext cx="3470700" cy="642000"/>
          </a:xfrm>
          <a:prstGeom prst="roundRect">
            <a:avLst>
              <a:gd fmla="val 49283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Fredoka One"/>
                <a:ea typeface="Fredoka One"/>
                <a:cs typeface="Fredoka One"/>
                <a:sym typeface="Fredoka One"/>
              </a:rPr>
              <a:t>Even better if</a:t>
            </a:r>
            <a:endParaRPr sz="2000"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6425" y="198900"/>
            <a:ext cx="1979700" cy="18283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5" name="Google Shape;55;p12"/>
          <p:cNvSpPr/>
          <p:nvPr/>
        </p:nvSpPr>
        <p:spPr>
          <a:xfrm>
            <a:off x="254450" y="248950"/>
            <a:ext cx="2478300" cy="642000"/>
          </a:xfrm>
          <a:prstGeom prst="roundRect">
            <a:avLst>
              <a:gd fmla="val 49283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Fredoka One"/>
                <a:ea typeface="Fredoka One"/>
                <a:cs typeface="Fredoka One"/>
                <a:sym typeface="Fredoka One"/>
              </a:rPr>
              <a:t>Vocabulary</a:t>
            </a:r>
            <a:endParaRPr sz="2400"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56" name="Google Shape;56;p12"/>
          <p:cNvSpPr/>
          <p:nvPr/>
        </p:nvSpPr>
        <p:spPr>
          <a:xfrm>
            <a:off x="254450" y="1176225"/>
            <a:ext cx="2478300" cy="32496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1) Match jobs and pictures. Then listen and repeat the words.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7" name="Google Shape;57;p12"/>
          <p:cNvPicPr preferRelativeResize="0"/>
          <p:nvPr/>
        </p:nvPicPr>
        <p:blipFill rotWithShape="1">
          <a:blip r:embed="rId4">
            <a:alphaModFix/>
          </a:blip>
          <a:srcRect b="0" l="25215" r="16254" t="0"/>
          <a:stretch/>
        </p:blipFill>
        <p:spPr>
          <a:xfrm>
            <a:off x="4926992" y="198900"/>
            <a:ext cx="1615062" cy="18403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8" name="Google Shape;58;p12"/>
          <p:cNvPicPr preferRelativeResize="0"/>
          <p:nvPr/>
        </p:nvPicPr>
        <p:blipFill rotWithShape="1">
          <a:blip r:embed="rId5">
            <a:alphaModFix/>
          </a:blip>
          <a:srcRect b="0" l="10711" r="10703" t="0"/>
          <a:stretch/>
        </p:blipFill>
        <p:spPr>
          <a:xfrm>
            <a:off x="6758092" y="234123"/>
            <a:ext cx="2117133" cy="17991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9" name="Google Shape;59;p12"/>
          <p:cNvPicPr preferRelativeResize="0"/>
          <p:nvPr/>
        </p:nvPicPr>
        <p:blipFill rotWithShape="1">
          <a:blip r:embed="rId6">
            <a:alphaModFix/>
          </a:blip>
          <a:srcRect b="874" l="0" r="0" t="884"/>
          <a:stretch/>
        </p:blipFill>
        <p:spPr>
          <a:xfrm>
            <a:off x="2869575" y="2521881"/>
            <a:ext cx="2841140" cy="180643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0" name="Google Shape;60;p12"/>
          <p:cNvPicPr preferRelativeResize="0"/>
          <p:nvPr/>
        </p:nvPicPr>
        <p:blipFill rotWithShape="1">
          <a:blip r:embed="rId7">
            <a:alphaModFix/>
          </a:blip>
          <a:srcRect b="0" l="26069" r="22256" t="0"/>
          <a:stretch/>
        </p:blipFill>
        <p:spPr>
          <a:xfrm>
            <a:off x="5823812" y="2254100"/>
            <a:ext cx="1642437" cy="2124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1" name="Google Shape;61;p12"/>
          <p:cNvPicPr preferRelativeResize="0"/>
          <p:nvPr/>
        </p:nvPicPr>
        <p:blipFill rotWithShape="1">
          <a:blip r:embed="rId8">
            <a:alphaModFix/>
          </a:blip>
          <a:srcRect b="1418" l="0" r="0" t="1408"/>
          <a:stretch/>
        </p:blipFill>
        <p:spPr>
          <a:xfrm>
            <a:off x="7599575" y="2365135"/>
            <a:ext cx="1516500" cy="19631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62" name="Google Shape;62;p12"/>
          <p:cNvSpPr/>
          <p:nvPr/>
        </p:nvSpPr>
        <p:spPr>
          <a:xfrm>
            <a:off x="2806425" y="1906725"/>
            <a:ext cx="1979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lawyer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3" name="Google Shape;63;p12"/>
          <p:cNvSpPr/>
          <p:nvPr/>
        </p:nvSpPr>
        <p:spPr>
          <a:xfrm>
            <a:off x="4901387" y="1912700"/>
            <a:ext cx="16665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teacher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4" name="Google Shape;64;p12"/>
          <p:cNvSpPr/>
          <p:nvPr/>
        </p:nvSpPr>
        <p:spPr>
          <a:xfrm>
            <a:off x="6683151" y="1906725"/>
            <a:ext cx="23136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graphic designer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5" name="Google Shape;65;p12"/>
          <p:cNvSpPr/>
          <p:nvPr/>
        </p:nvSpPr>
        <p:spPr>
          <a:xfrm>
            <a:off x="2860551" y="4183425"/>
            <a:ext cx="2841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sales representative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6" name="Google Shape;66;p12"/>
          <p:cNvSpPr/>
          <p:nvPr/>
        </p:nvSpPr>
        <p:spPr>
          <a:xfrm>
            <a:off x="5822737" y="4183425"/>
            <a:ext cx="1652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chef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7" name="Google Shape;67;p12"/>
          <p:cNvSpPr/>
          <p:nvPr/>
        </p:nvSpPr>
        <p:spPr>
          <a:xfrm>
            <a:off x="7596200" y="4183425"/>
            <a:ext cx="15165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pilot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8" name="Google Shape;68;p12"/>
          <p:cNvSpPr/>
          <p:nvPr/>
        </p:nvSpPr>
        <p:spPr>
          <a:xfrm>
            <a:off x="2806425" y="1906725"/>
            <a:ext cx="1979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9" name="Google Shape;69;p12"/>
          <p:cNvSpPr/>
          <p:nvPr/>
        </p:nvSpPr>
        <p:spPr>
          <a:xfrm>
            <a:off x="500150" y="2203575"/>
            <a:ext cx="954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lawyer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70" name="Google Shape;70;p12"/>
          <p:cNvSpPr/>
          <p:nvPr/>
        </p:nvSpPr>
        <p:spPr>
          <a:xfrm>
            <a:off x="1525850" y="2203575"/>
            <a:ext cx="954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chef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71" name="Google Shape;71;p12"/>
          <p:cNvSpPr/>
          <p:nvPr/>
        </p:nvSpPr>
        <p:spPr>
          <a:xfrm>
            <a:off x="500150" y="2618200"/>
            <a:ext cx="1979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sales representative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72" name="Google Shape;72;p12"/>
          <p:cNvSpPr/>
          <p:nvPr/>
        </p:nvSpPr>
        <p:spPr>
          <a:xfrm>
            <a:off x="500150" y="3022100"/>
            <a:ext cx="1979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teacher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73" name="Google Shape;73;p12"/>
          <p:cNvSpPr/>
          <p:nvPr/>
        </p:nvSpPr>
        <p:spPr>
          <a:xfrm>
            <a:off x="500150" y="3426000"/>
            <a:ext cx="1979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graphic designer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74" name="Google Shape;74;p12"/>
          <p:cNvSpPr/>
          <p:nvPr/>
        </p:nvSpPr>
        <p:spPr>
          <a:xfrm>
            <a:off x="500150" y="3829900"/>
            <a:ext cx="1979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pilot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75" name="Google Shape;75;p12"/>
          <p:cNvSpPr/>
          <p:nvPr/>
        </p:nvSpPr>
        <p:spPr>
          <a:xfrm>
            <a:off x="4901390" y="1912700"/>
            <a:ext cx="16665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76" name="Google Shape;76;p12"/>
          <p:cNvSpPr/>
          <p:nvPr/>
        </p:nvSpPr>
        <p:spPr>
          <a:xfrm>
            <a:off x="6683149" y="1906725"/>
            <a:ext cx="23136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77" name="Google Shape;77;p12"/>
          <p:cNvSpPr/>
          <p:nvPr/>
        </p:nvSpPr>
        <p:spPr>
          <a:xfrm>
            <a:off x="2860549" y="4183425"/>
            <a:ext cx="2841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78" name="Google Shape;78;p12"/>
          <p:cNvSpPr/>
          <p:nvPr/>
        </p:nvSpPr>
        <p:spPr>
          <a:xfrm>
            <a:off x="5815775" y="4183425"/>
            <a:ext cx="16665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79" name="Google Shape;79;p12"/>
          <p:cNvSpPr/>
          <p:nvPr/>
        </p:nvSpPr>
        <p:spPr>
          <a:xfrm>
            <a:off x="7596200" y="4183425"/>
            <a:ext cx="15165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38883" r="1716" t="0"/>
          <a:stretch/>
        </p:blipFill>
        <p:spPr>
          <a:xfrm>
            <a:off x="2690388" y="219725"/>
            <a:ext cx="1876425" cy="21050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5" name="Google Shape;85;p13"/>
          <p:cNvSpPr/>
          <p:nvPr/>
        </p:nvSpPr>
        <p:spPr>
          <a:xfrm>
            <a:off x="217275" y="245750"/>
            <a:ext cx="2366400" cy="44877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1) Match jobs and pictures. Then listen and repeat the words.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4">
            <a:alphaModFix/>
          </a:blip>
          <a:srcRect b="0" l="12703" r="42848" t="17149"/>
          <a:stretch/>
        </p:blipFill>
        <p:spPr>
          <a:xfrm>
            <a:off x="4645650" y="219725"/>
            <a:ext cx="1691218" cy="210502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5">
            <a:alphaModFix/>
          </a:blip>
          <a:srcRect b="0" l="11167" r="11174" t="0"/>
          <a:stretch/>
        </p:blipFill>
        <p:spPr>
          <a:xfrm>
            <a:off x="6415725" y="124592"/>
            <a:ext cx="2558699" cy="22001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6">
            <a:alphaModFix/>
          </a:blip>
          <a:srcRect b="0" l="18102" r="21151" t="0"/>
          <a:stretch/>
        </p:blipFill>
        <p:spPr>
          <a:xfrm>
            <a:off x="2785000" y="2498700"/>
            <a:ext cx="2004724" cy="2200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7">
            <a:alphaModFix/>
          </a:blip>
          <a:srcRect b="0" l="16922" r="16922" t="0"/>
          <a:stretch/>
        </p:blipFill>
        <p:spPr>
          <a:xfrm>
            <a:off x="4846750" y="2498699"/>
            <a:ext cx="2183907" cy="2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8">
            <a:alphaModFix/>
          </a:blip>
          <a:srcRect b="0" l="19878" r="19884" t="0"/>
          <a:stretch/>
        </p:blipFill>
        <p:spPr>
          <a:xfrm>
            <a:off x="7087675" y="2501713"/>
            <a:ext cx="2004724" cy="222243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1" name="Google Shape;91;p13"/>
          <p:cNvSpPr/>
          <p:nvPr/>
        </p:nvSpPr>
        <p:spPr>
          <a:xfrm>
            <a:off x="2657050" y="2122775"/>
            <a:ext cx="19149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doctor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4645325" y="2122775"/>
            <a:ext cx="16911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nurse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6425576" y="2122775"/>
            <a:ext cx="2558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IT specialist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2755601" y="4581175"/>
            <a:ext cx="2058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engineer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4846751" y="4581175"/>
            <a:ext cx="2184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Fredoka One"/>
                <a:ea typeface="Fredoka One"/>
                <a:cs typeface="Fredoka One"/>
                <a:sym typeface="Fredoka One"/>
              </a:rPr>
              <a:t>marketing professional</a:t>
            </a:r>
            <a:endParaRPr sz="1300"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96" name="Google Shape;96;p13"/>
          <p:cNvSpPr/>
          <p:nvPr/>
        </p:nvSpPr>
        <p:spPr>
          <a:xfrm>
            <a:off x="7090170" y="4581175"/>
            <a:ext cx="19689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journalist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2657050" y="2122775"/>
            <a:ext cx="19149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98" name="Google Shape;98;p13"/>
          <p:cNvSpPr/>
          <p:nvPr/>
        </p:nvSpPr>
        <p:spPr>
          <a:xfrm>
            <a:off x="371475" y="1325900"/>
            <a:ext cx="2058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Fredoka One"/>
                <a:ea typeface="Fredoka One"/>
                <a:cs typeface="Fredoka One"/>
                <a:sym typeface="Fredoka One"/>
              </a:rPr>
              <a:t>marketing professional</a:t>
            </a:r>
            <a:endParaRPr sz="1300"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99" name="Google Shape;99;p13"/>
          <p:cNvSpPr/>
          <p:nvPr/>
        </p:nvSpPr>
        <p:spPr>
          <a:xfrm>
            <a:off x="371477" y="1751975"/>
            <a:ext cx="2058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doctor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00" name="Google Shape;100;p13"/>
          <p:cNvSpPr/>
          <p:nvPr/>
        </p:nvSpPr>
        <p:spPr>
          <a:xfrm>
            <a:off x="371475" y="2153125"/>
            <a:ext cx="20382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IT specialist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01" name="Google Shape;101;p13"/>
          <p:cNvSpPr/>
          <p:nvPr/>
        </p:nvSpPr>
        <p:spPr>
          <a:xfrm>
            <a:off x="371475" y="2554275"/>
            <a:ext cx="2058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engineer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02" name="Google Shape;102;p13"/>
          <p:cNvSpPr/>
          <p:nvPr/>
        </p:nvSpPr>
        <p:spPr>
          <a:xfrm>
            <a:off x="371475" y="2955425"/>
            <a:ext cx="2058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nurse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03" name="Google Shape;103;p13"/>
          <p:cNvSpPr/>
          <p:nvPr/>
        </p:nvSpPr>
        <p:spPr>
          <a:xfrm>
            <a:off x="371475" y="3356575"/>
            <a:ext cx="2058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journalist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04" name="Google Shape;104;p13"/>
          <p:cNvSpPr/>
          <p:nvPr/>
        </p:nvSpPr>
        <p:spPr>
          <a:xfrm>
            <a:off x="4645329" y="2122775"/>
            <a:ext cx="16911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05" name="Google Shape;105;p13"/>
          <p:cNvSpPr/>
          <p:nvPr/>
        </p:nvSpPr>
        <p:spPr>
          <a:xfrm>
            <a:off x="6425574" y="2122775"/>
            <a:ext cx="25587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2755600" y="4581175"/>
            <a:ext cx="2058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4846750" y="4581175"/>
            <a:ext cx="21840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7058725" y="4581175"/>
            <a:ext cx="20382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/>
          <p:nvPr/>
        </p:nvSpPr>
        <p:spPr>
          <a:xfrm>
            <a:off x="504300" y="401450"/>
            <a:ext cx="3834300" cy="40425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2) Now, review the vocabulary by practicing these short dialogues: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A: What is your job?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B: I’m a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A: What do you do?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B: I’m an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14" name="Google Shape;114;p14"/>
          <p:cNvSpPr/>
          <p:nvPr/>
        </p:nvSpPr>
        <p:spPr>
          <a:xfrm>
            <a:off x="4633325" y="401450"/>
            <a:ext cx="3834300" cy="40425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A: What is your job?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B: I’m an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A: What do you do?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B: I’m a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15" name="Google Shape;115;p14"/>
          <p:cNvPicPr preferRelativeResize="0"/>
          <p:nvPr/>
        </p:nvPicPr>
        <p:blipFill rotWithShape="1">
          <a:blip r:embed="rId3">
            <a:alphaModFix/>
          </a:blip>
          <a:srcRect b="22586" l="0" r="12326" t="10746"/>
          <a:stretch/>
        </p:blipFill>
        <p:spPr>
          <a:xfrm>
            <a:off x="2705250" y="1493700"/>
            <a:ext cx="1219201" cy="13906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6" name="Google Shape;116;p14"/>
          <p:cNvSpPr/>
          <p:nvPr/>
        </p:nvSpPr>
        <p:spPr>
          <a:xfrm>
            <a:off x="754350" y="2301500"/>
            <a:ext cx="17451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doctor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7" name="Google Shape;117;p14"/>
          <p:cNvSpPr/>
          <p:nvPr/>
        </p:nvSpPr>
        <p:spPr>
          <a:xfrm>
            <a:off x="754350" y="3844800"/>
            <a:ext cx="17451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engineer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118" name="Google Shape;118;p14"/>
          <p:cNvPicPr preferRelativeResize="0"/>
          <p:nvPr/>
        </p:nvPicPr>
        <p:blipFill rotWithShape="1">
          <a:blip r:embed="rId4">
            <a:alphaModFix/>
          </a:blip>
          <a:srcRect b="0" l="33243" r="7888" t="0"/>
          <a:stretch/>
        </p:blipFill>
        <p:spPr>
          <a:xfrm>
            <a:off x="2705250" y="2977688"/>
            <a:ext cx="1219199" cy="138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5">
            <a:alphaModFix/>
          </a:blip>
          <a:srcRect b="3609" l="17129" r="13464" t="3600"/>
          <a:stretch/>
        </p:blipFill>
        <p:spPr>
          <a:xfrm>
            <a:off x="6711675" y="1290550"/>
            <a:ext cx="1598651" cy="142740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0" name="Google Shape;120;p14"/>
          <p:cNvSpPr/>
          <p:nvPr/>
        </p:nvSpPr>
        <p:spPr>
          <a:xfrm>
            <a:off x="4799375" y="1846400"/>
            <a:ext cx="17022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IT specialist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21" name="Google Shape;121;p14"/>
          <p:cNvSpPr/>
          <p:nvPr/>
        </p:nvSpPr>
        <p:spPr>
          <a:xfrm>
            <a:off x="4799375" y="3362425"/>
            <a:ext cx="17022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chef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122" name="Google Shape;122;p14"/>
          <p:cNvPicPr preferRelativeResize="0"/>
          <p:nvPr/>
        </p:nvPicPr>
        <p:blipFill rotWithShape="1">
          <a:blip r:embed="rId6">
            <a:alphaModFix/>
          </a:blip>
          <a:srcRect b="0" l="17202" r="9687" t="0"/>
          <a:stretch/>
        </p:blipFill>
        <p:spPr>
          <a:xfrm>
            <a:off x="6711675" y="2813335"/>
            <a:ext cx="1598650" cy="146036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3" name="Google Shape;123;p14"/>
          <p:cNvSpPr/>
          <p:nvPr/>
        </p:nvSpPr>
        <p:spPr>
          <a:xfrm>
            <a:off x="754350" y="2301500"/>
            <a:ext cx="17451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24" name="Google Shape;124;p14"/>
          <p:cNvSpPr/>
          <p:nvPr/>
        </p:nvSpPr>
        <p:spPr>
          <a:xfrm>
            <a:off x="754350" y="3844800"/>
            <a:ext cx="17451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25" name="Google Shape;125;p14"/>
          <p:cNvSpPr/>
          <p:nvPr/>
        </p:nvSpPr>
        <p:spPr>
          <a:xfrm>
            <a:off x="4799375" y="1846400"/>
            <a:ext cx="17022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26" name="Google Shape;126;p14"/>
          <p:cNvSpPr/>
          <p:nvPr/>
        </p:nvSpPr>
        <p:spPr>
          <a:xfrm>
            <a:off x="4799375" y="3362425"/>
            <a:ext cx="17022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/>
          <p:nvPr/>
        </p:nvSpPr>
        <p:spPr>
          <a:xfrm>
            <a:off x="550950" y="475125"/>
            <a:ext cx="8042100" cy="39975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3) Listen and </a:t>
            </a:r>
            <a:r>
              <a:rPr lang="en" sz="1600" u="sng">
                <a:latin typeface="Ubuntu"/>
                <a:ea typeface="Ubuntu"/>
                <a:cs typeface="Ubuntu"/>
                <a:sym typeface="Ubuntu"/>
              </a:rPr>
              <a:t>underline</a:t>
            </a:r>
            <a:r>
              <a:rPr lang="en" sz="1600">
                <a:latin typeface="Ubuntu"/>
                <a:ea typeface="Ubuntu"/>
                <a:cs typeface="Ubuntu"/>
                <a:sym typeface="Ubuntu"/>
              </a:rPr>
              <a:t> the stressed syllable.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a) Doctor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b) Specialist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c) Engineer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d) Manager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e) Teacher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f) Lawyer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g) Dentist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32" name="Google Shape;132;p15" title="Dentist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8800" y="4021675"/>
            <a:ext cx="366075" cy="366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3" name="Google Shape;133;p15" title="Doctor.mp3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5850" y="1047750"/>
            <a:ext cx="366075" cy="366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4" name="Google Shape;134;p15" title="Engineer.mp3">
            <a:hlinkClick r:id="rId6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4375" y="2038200"/>
            <a:ext cx="366075" cy="366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5" name="Google Shape;135;p15" title="Lawyer.mp3">
            <a:hlinkClick r:id="rId7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8625" y="3554100"/>
            <a:ext cx="366075" cy="366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6" name="Google Shape;136;p15" title="Manager.mp3">
            <a:hlinkClick r:id="rId8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4375" y="2534713"/>
            <a:ext cx="366075" cy="366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7" name="Google Shape;137;p15" title="Specialist.mp3">
            <a:hlinkClick r:id="rId9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2275" y="1542975"/>
            <a:ext cx="366075" cy="366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8" name="Google Shape;138;p15" title="Teacher.mp3">
            <a:hlinkClick r:id="rId10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8800" y="3044413"/>
            <a:ext cx="366075" cy="3660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39" name="Google Shape;139;p15"/>
          <p:cNvCxnSpPr/>
          <p:nvPr/>
        </p:nvCxnSpPr>
        <p:spPr>
          <a:xfrm>
            <a:off x="987975" y="1342450"/>
            <a:ext cx="354600" cy="0"/>
          </a:xfrm>
          <a:prstGeom prst="straightConnector1">
            <a:avLst/>
          </a:prstGeom>
          <a:noFill/>
          <a:ln cap="flat" cmpd="sng" w="19050">
            <a:solidFill>
              <a:srgbClr val="57A3D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0" name="Google Shape;140;p15"/>
          <p:cNvCxnSpPr/>
          <p:nvPr/>
        </p:nvCxnSpPr>
        <p:spPr>
          <a:xfrm>
            <a:off x="987975" y="1849325"/>
            <a:ext cx="354600" cy="0"/>
          </a:xfrm>
          <a:prstGeom prst="straightConnector1">
            <a:avLst/>
          </a:prstGeom>
          <a:noFill/>
          <a:ln cap="flat" cmpd="sng" w="19050">
            <a:solidFill>
              <a:srgbClr val="57A3D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15"/>
          <p:cNvCxnSpPr/>
          <p:nvPr/>
        </p:nvCxnSpPr>
        <p:spPr>
          <a:xfrm>
            <a:off x="1404200" y="2356175"/>
            <a:ext cx="354600" cy="0"/>
          </a:xfrm>
          <a:prstGeom prst="straightConnector1">
            <a:avLst/>
          </a:prstGeom>
          <a:noFill/>
          <a:ln cap="flat" cmpd="sng" w="19050">
            <a:solidFill>
              <a:srgbClr val="57A3D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p15"/>
          <p:cNvCxnSpPr/>
          <p:nvPr/>
        </p:nvCxnSpPr>
        <p:spPr>
          <a:xfrm>
            <a:off x="987975" y="2840400"/>
            <a:ext cx="354600" cy="0"/>
          </a:xfrm>
          <a:prstGeom prst="straightConnector1">
            <a:avLst/>
          </a:prstGeom>
          <a:noFill/>
          <a:ln cap="flat" cmpd="sng" w="19050">
            <a:solidFill>
              <a:srgbClr val="57A3D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15"/>
          <p:cNvCxnSpPr/>
          <p:nvPr/>
        </p:nvCxnSpPr>
        <p:spPr>
          <a:xfrm>
            <a:off x="1049600" y="3347275"/>
            <a:ext cx="474000" cy="0"/>
          </a:xfrm>
          <a:prstGeom prst="straightConnector1">
            <a:avLst/>
          </a:prstGeom>
          <a:noFill/>
          <a:ln cap="flat" cmpd="sng" w="19050">
            <a:solidFill>
              <a:srgbClr val="57A3D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15"/>
          <p:cNvCxnSpPr/>
          <p:nvPr/>
        </p:nvCxnSpPr>
        <p:spPr>
          <a:xfrm>
            <a:off x="987975" y="3816425"/>
            <a:ext cx="339300" cy="0"/>
          </a:xfrm>
          <a:prstGeom prst="straightConnector1">
            <a:avLst/>
          </a:prstGeom>
          <a:noFill/>
          <a:ln cap="flat" cmpd="sng" w="19050">
            <a:solidFill>
              <a:srgbClr val="57A3D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5" name="Google Shape;145;p15"/>
          <p:cNvCxnSpPr/>
          <p:nvPr/>
        </p:nvCxnSpPr>
        <p:spPr>
          <a:xfrm>
            <a:off x="987975" y="4300650"/>
            <a:ext cx="354600" cy="0"/>
          </a:xfrm>
          <a:prstGeom prst="straightConnector1">
            <a:avLst/>
          </a:prstGeom>
          <a:noFill/>
          <a:ln cap="flat" cmpd="sng" w="19050">
            <a:solidFill>
              <a:srgbClr val="57A3D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6" name="Google Shape;146;p15"/>
          <p:cNvPicPr preferRelativeResize="0"/>
          <p:nvPr/>
        </p:nvPicPr>
        <p:blipFill rotWithShape="1">
          <a:blip r:embed="rId11">
            <a:alphaModFix/>
          </a:blip>
          <a:srcRect b="42903" l="62052" r="11120" t="38357"/>
          <a:stretch/>
        </p:blipFill>
        <p:spPr>
          <a:xfrm>
            <a:off x="4950900" y="768300"/>
            <a:ext cx="3452926" cy="34111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/>
          <p:nvPr/>
        </p:nvSpPr>
        <p:spPr>
          <a:xfrm>
            <a:off x="550950" y="295625"/>
            <a:ext cx="8042100" cy="642000"/>
          </a:xfrm>
          <a:prstGeom prst="roundRect">
            <a:avLst>
              <a:gd fmla="val 49283" name="adj"/>
            </a:avLst>
          </a:prstGeom>
          <a:solidFill>
            <a:srgbClr val="EEEEEE">
              <a:alpha val="76540"/>
            </a:srgbClr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Fredoka One"/>
                <a:ea typeface="Fredoka One"/>
                <a:cs typeface="Fredoka One"/>
                <a:sym typeface="Fredoka One"/>
              </a:rPr>
              <a:t>Listening</a:t>
            </a:r>
            <a:endParaRPr sz="2400"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52" name="Google Shape;152;p16"/>
          <p:cNvSpPr/>
          <p:nvPr/>
        </p:nvSpPr>
        <p:spPr>
          <a:xfrm>
            <a:off x="550950" y="1222900"/>
            <a:ext cx="8042100" cy="32496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1)                Listen to the street interview and order the job titles.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     ) Customer service at McDonald’s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     ) Crew member at Jersey Mike’s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     ) Sales representative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     ) Power systems automation engineer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     ) Cyber analyst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     ) Waiter at Cici’s Pizza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53" name="Google Shape;153;p16" title="What was your first job_ How much did you make_ Washington, DCSalary Transparent Street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225" y="1676025"/>
            <a:ext cx="546225" cy="546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4" name="Google Shape;154;p16"/>
          <p:cNvSpPr/>
          <p:nvPr/>
        </p:nvSpPr>
        <p:spPr>
          <a:xfrm>
            <a:off x="727825" y="2375725"/>
            <a:ext cx="4089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2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55" name="Google Shape;155;p16"/>
          <p:cNvSpPr/>
          <p:nvPr/>
        </p:nvSpPr>
        <p:spPr>
          <a:xfrm>
            <a:off x="727825" y="2618125"/>
            <a:ext cx="4089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6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56" name="Google Shape;156;p16"/>
          <p:cNvSpPr/>
          <p:nvPr/>
        </p:nvSpPr>
        <p:spPr>
          <a:xfrm>
            <a:off x="727825" y="2860525"/>
            <a:ext cx="4089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5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57" name="Google Shape;157;p16"/>
          <p:cNvSpPr/>
          <p:nvPr/>
        </p:nvSpPr>
        <p:spPr>
          <a:xfrm>
            <a:off x="727825" y="3102925"/>
            <a:ext cx="4089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3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58" name="Google Shape;158;p16"/>
          <p:cNvSpPr/>
          <p:nvPr/>
        </p:nvSpPr>
        <p:spPr>
          <a:xfrm>
            <a:off x="727825" y="3345325"/>
            <a:ext cx="4089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1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59" name="Google Shape;159;p16"/>
          <p:cNvSpPr/>
          <p:nvPr/>
        </p:nvSpPr>
        <p:spPr>
          <a:xfrm>
            <a:off x="727825" y="3587725"/>
            <a:ext cx="4089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4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60" name="Google Shape;160;p16"/>
          <p:cNvSpPr/>
          <p:nvPr/>
        </p:nvSpPr>
        <p:spPr>
          <a:xfrm>
            <a:off x="727825" y="2618125"/>
            <a:ext cx="4089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727825" y="2860525"/>
            <a:ext cx="4089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62" name="Google Shape;162;p16"/>
          <p:cNvSpPr/>
          <p:nvPr/>
        </p:nvSpPr>
        <p:spPr>
          <a:xfrm>
            <a:off x="727825" y="3587725"/>
            <a:ext cx="4089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63" name="Google Shape;163;p16"/>
          <p:cNvSpPr/>
          <p:nvPr/>
        </p:nvSpPr>
        <p:spPr>
          <a:xfrm>
            <a:off x="727825" y="3102925"/>
            <a:ext cx="4089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64" name="Google Shape;164;p16"/>
          <p:cNvSpPr/>
          <p:nvPr/>
        </p:nvSpPr>
        <p:spPr>
          <a:xfrm>
            <a:off x="727825" y="2375725"/>
            <a:ext cx="4089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65" name="Google Shape;165;p16"/>
          <p:cNvSpPr/>
          <p:nvPr/>
        </p:nvSpPr>
        <p:spPr>
          <a:xfrm>
            <a:off x="727825" y="3345325"/>
            <a:ext cx="4089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"/>
          <p:cNvSpPr/>
          <p:nvPr/>
        </p:nvSpPr>
        <p:spPr>
          <a:xfrm>
            <a:off x="5508663" y="196575"/>
            <a:ext cx="3255600" cy="45771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a) Customer service at McDonald’s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b) Crew member at Jersey Mike’s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c) Sales representative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d) Power systems automation engineer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e) Cyber analyst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f) Waiter at Cici’s Pizza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c  ) ( d  ) (  e  75-80k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f  ) $7.25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b  ) minimum wage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a  ) $8.25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71" name="Google Shape;171;p17" title="What was your first job? How much did you make? Washington, DC📍Salary Transparent Street ™️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738" y="196575"/>
            <a:ext cx="4912175" cy="2763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2" name="Google Shape;172;p17"/>
          <p:cNvSpPr/>
          <p:nvPr/>
        </p:nvSpPr>
        <p:spPr>
          <a:xfrm>
            <a:off x="379738" y="3454425"/>
            <a:ext cx="4955400" cy="13191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2) Now, watch and check your answers.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3) Match the salary with the job title.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3" name="Google Shape;173;p17"/>
          <p:cNvSpPr/>
          <p:nvPr/>
        </p:nvSpPr>
        <p:spPr>
          <a:xfrm>
            <a:off x="422988" y="3085850"/>
            <a:ext cx="49122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Fredoka One"/>
                <a:ea typeface="Fredoka One"/>
                <a:cs typeface="Fredoka One"/>
                <a:sym typeface="Fredoka One"/>
                <a:hlinkClick r:id="rId5"/>
              </a:rPr>
              <a:t>https://www.youtube.com/shorts/yovMEwLXRAs</a:t>
            </a:r>
            <a:endParaRPr sz="1300"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174" name="Google Shape;17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9734" y="3070713"/>
            <a:ext cx="390211" cy="2726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5" name="Google Shape;175;p17"/>
          <p:cNvSpPr/>
          <p:nvPr/>
        </p:nvSpPr>
        <p:spPr>
          <a:xfrm>
            <a:off x="5711350" y="3383875"/>
            <a:ext cx="390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c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76" name="Google Shape;176;p17"/>
          <p:cNvSpPr/>
          <p:nvPr/>
        </p:nvSpPr>
        <p:spPr>
          <a:xfrm>
            <a:off x="6101650" y="3383875"/>
            <a:ext cx="390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d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77" name="Google Shape;177;p17"/>
          <p:cNvSpPr/>
          <p:nvPr/>
        </p:nvSpPr>
        <p:spPr>
          <a:xfrm>
            <a:off x="6491950" y="3383875"/>
            <a:ext cx="390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e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78" name="Google Shape;178;p17"/>
          <p:cNvSpPr/>
          <p:nvPr/>
        </p:nvSpPr>
        <p:spPr>
          <a:xfrm>
            <a:off x="5711350" y="3626275"/>
            <a:ext cx="390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f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79" name="Google Shape;179;p17"/>
          <p:cNvSpPr/>
          <p:nvPr/>
        </p:nvSpPr>
        <p:spPr>
          <a:xfrm>
            <a:off x="5711350" y="3868675"/>
            <a:ext cx="390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b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80" name="Google Shape;180;p17"/>
          <p:cNvSpPr/>
          <p:nvPr/>
        </p:nvSpPr>
        <p:spPr>
          <a:xfrm>
            <a:off x="5711350" y="4111075"/>
            <a:ext cx="390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a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6491950" y="3383875"/>
            <a:ext cx="390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6101650" y="3383875"/>
            <a:ext cx="390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83" name="Google Shape;183;p17"/>
          <p:cNvSpPr/>
          <p:nvPr/>
        </p:nvSpPr>
        <p:spPr>
          <a:xfrm>
            <a:off x="5718400" y="3383875"/>
            <a:ext cx="390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84" name="Google Shape;184;p17"/>
          <p:cNvSpPr/>
          <p:nvPr/>
        </p:nvSpPr>
        <p:spPr>
          <a:xfrm>
            <a:off x="5711350" y="3868675"/>
            <a:ext cx="390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85" name="Google Shape;185;p17"/>
          <p:cNvSpPr/>
          <p:nvPr/>
        </p:nvSpPr>
        <p:spPr>
          <a:xfrm>
            <a:off x="5711350" y="4111075"/>
            <a:ext cx="390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86" name="Google Shape;186;p17"/>
          <p:cNvSpPr/>
          <p:nvPr/>
        </p:nvSpPr>
        <p:spPr>
          <a:xfrm>
            <a:off x="5711350" y="3626275"/>
            <a:ext cx="390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/>
          <p:nvPr/>
        </p:nvSpPr>
        <p:spPr>
          <a:xfrm>
            <a:off x="550950" y="590025"/>
            <a:ext cx="8042100" cy="3882600"/>
          </a:xfrm>
          <a:prstGeom prst="roundRect">
            <a:avLst>
              <a:gd fmla="val 10748" name="adj"/>
            </a:avLst>
          </a:prstGeom>
          <a:solidFill>
            <a:schemeClr val="lt2"/>
          </a:solidFill>
          <a:ln cap="flat" cmpd="sng" w="9525">
            <a:solidFill>
              <a:srgbClr val="57A3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4) Some people receive per hour worked. Tick the job titles that receive per hour.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x ) Customer service at McDonald’s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x ) Crew member at Jersey Mike’s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      Sales representative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      Power systems automation engineer 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      Cyber analyst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Ubuntu"/>
                <a:ea typeface="Ubuntu"/>
                <a:cs typeface="Ubuntu"/>
                <a:sym typeface="Ubuntu"/>
              </a:rPr>
              <a:t>( x    Waiter at Cici’s Pizza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2" name="Google Shape;192;p18"/>
          <p:cNvSpPr/>
          <p:nvPr/>
        </p:nvSpPr>
        <p:spPr>
          <a:xfrm>
            <a:off x="698875" y="1410600"/>
            <a:ext cx="387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x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93" name="Google Shape;193;p18"/>
          <p:cNvSpPr/>
          <p:nvPr/>
        </p:nvSpPr>
        <p:spPr>
          <a:xfrm>
            <a:off x="698875" y="1907725"/>
            <a:ext cx="387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94" name="Google Shape;194;p18"/>
          <p:cNvSpPr/>
          <p:nvPr/>
        </p:nvSpPr>
        <p:spPr>
          <a:xfrm>
            <a:off x="698875" y="2404850"/>
            <a:ext cx="387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95" name="Google Shape;195;p18"/>
          <p:cNvSpPr/>
          <p:nvPr/>
        </p:nvSpPr>
        <p:spPr>
          <a:xfrm>
            <a:off x="698875" y="2901975"/>
            <a:ext cx="387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96" name="Google Shape;196;p18"/>
          <p:cNvSpPr/>
          <p:nvPr/>
        </p:nvSpPr>
        <p:spPr>
          <a:xfrm>
            <a:off x="698875" y="3399100"/>
            <a:ext cx="387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97" name="Google Shape;197;p18"/>
          <p:cNvSpPr/>
          <p:nvPr/>
        </p:nvSpPr>
        <p:spPr>
          <a:xfrm>
            <a:off x="698875" y="3896225"/>
            <a:ext cx="387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redoka One"/>
                <a:ea typeface="Fredoka One"/>
                <a:cs typeface="Fredoka One"/>
                <a:sym typeface="Fredoka One"/>
              </a:rPr>
              <a:t>x</a:t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98" name="Google Shape;198;p18"/>
          <p:cNvSpPr/>
          <p:nvPr/>
        </p:nvSpPr>
        <p:spPr>
          <a:xfrm>
            <a:off x="698875" y="3896225"/>
            <a:ext cx="387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99" name="Google Shape;199;p18"/>
          <p:cNvSpPr/>
          <p:nvPr/>
        </p:nvSpPr>
        <p:spPr>
          <a:xfrm>
            <a:off x="698875" y="1410600"/>
            <a:ext cx="387300" cy="242400"/>
          </a:xfrm>
          <a:prstGeom prst="roundRect">
            <a:avLst>
              <a:gd fmla="val 15006" name="adj"/>
            </a:avLst>
          </a:prstGeom>
          <a:solidFill>
            <a:srgbClr val="FFFFFF"/>
          </a:solidFill>
          <a:ln cap="flat" cmpd="sng" w="952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